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5" r:id="rId1"/>
    <p:sldMasterId id="2147483757" r:id="rId2"/>
    <p:sldMasterId id="2147483779" r:id="rId3"/>
  </p:sldMasterIdLst>
  <p:notesMasterIdLst>
    <p:notesMasterId r:id="rId12"/>
  </p:notesMasterIdLst>
  <p:handoutMasterIdLst>
    <p:handoutMasterId r:id="rId13"/>
  </p:handoutMasterIdLst>
  <p:sldIdLst>
    <p:sldId id="300" r:id="rId4"/>
    <p:sldId id="326" r:id="rId5"/>
    <p:sldId id="338" r:id="rId6"/>
    <p:sldId id="336" r:id="rId7"/>
    <p:sldId id="340" r:id="rId8"/>
    <p:sldId id="333" r:id="rId9"/>
    <p:sldId id="339" r:id="rId10"/>
    <p:sldId id="335" r:id="rId1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ijsterveld, Reina" initials="BR" lastIdx="10" clrIdx="0"/>
  <p:cmAuthor id="1" name="Ockels, Johan" initials="OJ" lastIdx="1" clrIdx="1"/>
  <p:cmAuthor id="2" name="Smit, Wietske" initials="SW" lastIdx="6" clrIdx="2"/>
  <p:cmAuthor id="3" name="René Raap" initials="RR" lastIdx="4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A484"/>
    <a:srgbClr val="FF3399"/>
    <a:srgbClr val="FF99CC"/>
    <a:srgbClr val="FFC7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4" autoAdjust="0"/>
    <p:restoredTop sz="97411" autoAdjust="0"/>
  </p:normalViewPr>
  <p:slideViewPr>
    <p:cSldViewPr>
      <p:cViewPr>
        <p:scale>
          <a:sx n="74" d="100"/>
          <a:sy n="74" d="100"/>
        </p:scale>
        <p:origin x="-980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57E369-74E3-4E0D-B7A2-9557641F850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7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1B6BD0-1215-4963-8978-E04BF625389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26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6246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CC64CB1F-B7C3-46D0-8277-1DC333DDC9F4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1DE75062-59B2-47E9-A4A6-169D18F62F6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ADE265-DDEB-45BE-9D7F-AD79CA1B2A29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DDE1A-B369-468D-9B8E-F0D2E215DA2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09493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1952625"/>
            <a:ext cx="1822450" cy="40671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1952625"/>
            <a:ext cx="5319712" cy="40671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0CD59-5668-4C1E-BF76-9BCC497C7007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BC478-9647-46C8-9F7F-1E0E36BCA797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424636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8192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A50054AB-2D6E-4841-A829-F478F24C3FC2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E51685AE-BF16-4C9C-A7FB-17F4FBB12D87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CB903-662E-4BAB-B6B0-55026B15E56E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D595A-35D6-43AB-84A7-82DA4375C82E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4033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BE16D-89A3-405E-992E-19271F79ABD9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B785-ACE9-4C0E-A6CE-96485A2EE9C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772584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1844675"/>
            <a:ext cx="3570287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1844675"/>
            <a:ext cx="3571875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07DA1-4114-4F45-B7F6-93F2936DCF3C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F5D5-FABE-4815-A3E3-BA8F6BA90179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554738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2C262-0248-4891-9761-00A82C60E89D}" type="datetime3">
              <a:rPr lang="nl-NL" smtClean="0"/>
              <a:t>14/11/17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7D7D-45F6-467B-BA57-3CDC3AC366A4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885857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0088F-1C36-4AF5-B67A-6C02563DBF0D}" type="datetime3">
              <a:rPr lang="nl-NL" smtClean="0"/>
              <a:t>14/11/17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3A4A-14AD-4F62-AE76-3E9FC98A3B1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479518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BCF68D-86AC-474A-8E02-9BB35D9746FF}" type="datetime3">
              <a:rPr lang="nl-NL" smtClean="0"/>
              <a:t>14/11/17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3BFC1-5365-4B87-8D64-A79920391BE6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901637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60E5B-87FF-43FF-8004-6CBBED19C7F2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457D9-C3C4-42AE-85C6-EA8B33B6BB9A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52266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FAD01-B00D-4C58-A3F1-7968BC1A6026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39545-2D25-4177-A27C-F6E8E77E1D12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0017681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49E4D1-0FA2-4DE8-99DA-0685FA284E86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AE027-546E-4671-8AC3-1C29CF9B4086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83653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1E421-2A11-42DE-98D2-CAB0FD463930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70823-AD6A-40E3-B8E1-4ECB1EFE91E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4278163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887413"/>
            <a:ext cx="1822450" cy="51323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887413"/>
            <a:ext cx="5319712" cy="51323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86F91-BB0A-4283-8970-3F86E58BA48E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B9EC2-4887-4527-AF23-019E43AFDD1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5188658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8192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A50054AB-2D6E-4841-A829-F478F24C3FC2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pPr>
              <a:buClr>
                <a:srgbClr val="474747"/>
              </a:buClr>
            </a:pPr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E51685AE-BF16-4C9C-A7FB-17F4FBB12D87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1067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CB903-662E-4BAB-B6B0-55026B15E56E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D595A-35D6-43AB-84A7-82DA4375C82E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21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BE16D-89A3-405E-992E-19271F79ABD9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B785-ACE9-4C0E-A6CE-96485A2EE9C0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442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1844675"/>
            <a:ext cx="3570287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1844675"/>
            <a:ext cx="3571875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07DA1-4114-4F45-B7F6-93F2936DCF3C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F5D5-FABE-4815-A3E3-BA8F6BA90179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838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2C262-0248-4891-9761-00A82C60E89D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7D7D-45F6-467B-BA57-3CDC3AC366A4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066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0088F-1C36-4AF5-B67A-6C02563DBF0D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3A4A-14AD-4F62-AE76-3E9FC98A3B1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7158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BCF68D-86AC-474A-8E02-9BB35D9746FF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3BFC1-5365-4B87-8D64-A79920391BE6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22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F759A4-E60A-4C5D-B79C-66D2FC8907B2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0CEB-2581-4692-BC12-8969370FF425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7496261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60E5B-87FF-43FF-8004-6CBBED19C7F2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457D9-C3C4-42AE-85C6-EA8B33B6BB9A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693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49E4D1-0FA2-4DE8-99DA-0685FA284E86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AE027-546E-4671-8AC3-1C29CF9B4086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120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1E421-2A11-42DE-98D2-CAB0FD463930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70823-AD6A-40E3-B8E1-4ECB1EFE91E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079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887413"/>
            <a:ext cx="1822450" cy="51323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887413"/>
            <a:ext cx="5319712" cy="51323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86F91-BB0A-4283-8970-3F86E58BA48E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B9EC2-4887-4527-AF23-019E43AFDD1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2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2852738"/>
            <a:ext cx="3570287" cy="3167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2852738"/>
            <a:ext cx="3571875" cy="3167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26801E-3505-49C8-9575-709CFFFA5D16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7F236-DD57-47E3-8A3C-5023BC8F19D7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696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574DE-E4DD-42F6-818D-89BA71DB9867}" type="datetime3">
              <a:rPr lang="nl-NL" smtClean="0"/>
              <a:t>14/11/17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0E2FD-CC7F-49C6-95D0-CC825B11D268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51558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6AE813-F702-45E9-A47A-6F44FADD9E74}" type="datetime3">
              <a:rPr lang="nl-NL" smtClean="0"/>
              <a:t>14/11/17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D9D6D-A5A5-4853-97B0-7F3B66E4746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69198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739156-DDFF-4088-8452-FC843531A739}" type="datetime3">
              <a:rPr lang="nl-NL" smtClean="0"/>
              <a:t>14/11/17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E7B30-BE17-4266-A66D-E1A3188B31FD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41315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2A2979-B28F-46E8-822B-F0F0650BAC7B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AC9AB-1752-433B-AA3C-8F4B433FDCB8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422920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919D33-65CB-47C9-8B0C-0F96E2D2A0C9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B1E65-DA07-4CDE-9959-88854AD22A9A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78702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1952625"/>
            <a:ext cx="71723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61443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2852738"/>
            <a:ext cx="7294562" cy="316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1E16212B-336D-408C-9CA5-110F9655A030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FFA1A3FE-95E9-4677-9359-F0958ADA8DB7}" type="slidenum">
              <a:rPr lang="nl-NL"/>
              <a:pPr/>
              <a:t>‹nr.›</a:t>
            </a:fld>
            <a:endParaRPr lang="nl-NL" sz="14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rgbClr val="FFCE21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887413"/>
            <a:ext cx="717232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80899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1844675"/>
            <a:ext cx="7294562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2ED84D9D-D760-4B1F-A66C-D8EA94A3342A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A4017071-425A-459D-BB6A-A1E0D0597E4B}" type="slidenum">
              <a:rPr lang="nl-NL"/>
              <a:pPr/>
              <a:t>‹nr.›</a:t>
            </a:fld>
            <a:endParaRPr lang="nl-NL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887413"/>
            <a:ext cx="717232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80899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1844675"/>
            <a:ext cx="7294562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2ED84D9D-D760-4B1F-A66C-D8EA94A3342A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A4017071-425A-459D-BB6A-A1E0D0597E4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34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1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755576" y="1844675"/>
            <a:ext cx="7905824" cy="4175125"/>
          </a:xfrm>
        </p:spPr>
        <p:txBody>
          <a:bodyPr/>
          <a:lstStyle/>
          <a:p>
            <a:pPr marL="514350" indent="-514350" eaLnBrk="1" hangingPunct="1">
              <a:buClr>
                <a:srgbClr val="92D050"/>
              </a:buClr>
              <a:buFont typeface="Arial" charset="0"/>
              <a:buNone/>
            </a:pPr>
            <a:r>
              <a:rPr lang="nl-NL" altLang="nl-NL" dirty="0"/>
              <a:t>In deze </a:t>
            </a:r>
            <a:r>
              <a:rPr lang="nl-NL" altLang="nl-NL" dirty="0" smtClean="0"/>
              <a:t>presentatie </a:t>
            </a:r>
            <a:r>
              <a:rPr lang="nl-NL" altLang="nl-NL" dirty="0"/>
              <a:t>leer je over</a:t>
            </a:r>
            <a:r>
              <a:rPr lang="nl-NL" altLang="nl-NL" dirty="0" smtClean="0"/>
              <a:t>:</a:t>
            </a:r>
          </a:p>
          <a:p>
            <a:pPr marL="514350" indent="-514350" eaLnBrk="1" hangingPunct="1">
              <a:buClr>
                <a:srgbClr val="92D050"/>
              </a:buClr>
              <a:buFont typeface="Arial" charset="0"/>
              <a:buNone/>
            </a:pPr>
            <a:endParaRPr lang="nl-NL" altLang="nl-NL" dirty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Koude</a:t>
            </a:r>
            <a:r>
              <a:rPr lang="en-US" altLang="nl-NL" dirty="0"/>
              <a:t> </a:t>
            </a:r>
            <a:r>
              <a:rPr lang="en-US" altLang="nl-NL" dirty="0" err="1"/>
              <a:t>Oorlog</a:t>
            </a:r>
            <a:r>
              <a:rPr lang="en-US" altLang="nl-NL" dirty="0"/>
              <a:t> </a:t>
            </a:r>
            <a:r>
              <a:rPr lang="en-US" altLang="nl-NL" dirty="0" err="1"/>
              <a:t>buiten</a:t>
            </a:r>
            <a:r>
              <a:rPr lang="en-US" altLang="nl-NL" dirty="0"/>
              <a:t> </a:t>
            </a:r>
            <a:r>
              <a:rPr lang="en-US" altLang="nl-NL" dirty="0" smtClean="0"/>
              <a:t>Europa</a:t>
            </a:r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China </a:t>
            </a:r>
            <a:r>
              <a:rPr lang="en-US" altLang="nl-NL" dirty="0" err="1"/>
              <a:t>en</a:t>
            </a:r>
            <a:r>
              <a:rPr lang="en-US" altLang="nl-NL" dirty="0"/>
              <a:t> de Korea-</a:t>
            </a:r>
            <a:r>
              <a:rPr lang="en-US" altLang="nl-NL" dirty="0" err="1"/>
              <a:t>oorlog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Vietnamoorlog</a:t>
            </a:r>
            <a:r>
              <a:rPr lang="en-US" altLang="nl-NL" dirty="0"/>
              <a:t> </a:t>
            </a:r>
            <a:r>
              <a:rPr lang="en-US" altLang="nl-NL" dirty="0" err="1"/>
              <a:t>en</a:t>
            </a:r>
            <a:r>
              <a:rPr lang="en-US" altLang="nl-NL" dirty="0"/>
              <a:t> de </a:t>
            </a:r>
            <a:r>
              <a:rPr lang="en-US" altLang="nl-NL" dirty="0" err="1"/>
              <a:t>dominotheorie</a:t>
            </a:r>
            <a:r>
              <a:rPr lang="en-US" altLang="nl-NL" dirty="0"/>
              <a:t> 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Nederland in de </a:t>
            </a:r>
            <a:r>
              <a:rPr lang="en-US" altLang="nl-NL" dirty="0" err="1"/>
              <a:t>jaren</a:t>
            </a:r>
            <a:r>
              <a:rPr lang="en-US" altLang="nl-NL" dirty="0"/>
              <a:t> </a:t>
            </a:r>
            <a:r>
              <a:rPr lang="en-US" altLang="nl-NL" dirty="0" smtClean="0"/>
              <a:t>1950</a:t>
            </a:r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Nederland </a:t>
            </a:r>
            <a:r>
              <a:rPr lang="en-US" altLang="nl-NL" dirty="0" err="1"/>
              <a:t>vanaf</a:t>
            </a:r>
            <a:r>
              <a:rPr lang="en-US" altLang="nl-NL" dirty="0"/>
              <a:t> de </a:t>
            </a:r>
            <a:r>
              <a:rPr lang="en-US" altLang="nl-NL" dirty="0" err="1"/>
              <a:t>jaren</a:t>
            </a:r>
            <a:r>
              <a:rPr lang="en-US" altLang="nl-NL" dirty="0"/>
              <a:t> 1960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r>
              <a:rPr lang="nl-NL" altLang="nl-NL" sz="2800" dirty="0" smtClean="0">
                <a:solidFill>
                  <a:srgbClr val="54BDF2"/>
                </a:solidFill>
              </a:rPr>
              <a:t>§5.4 Koude Oorlog ver weg en dichtbij</a:t>
            </a:r>
            <a:endParaRPr 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223508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2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De Koude Oorlog werd ook buiten Europa gevoerd.</a:t>
            </a:r>
          </a:p>
          <a:p>
            <a:endParaRPr lang="nl-NL" altLang="nl-NL" dirty="0" smtClean="0"/>
          </a:p>
          <a:p>
            <a:r>
              <a:rPr lang="nl-NL" altLang="nl-NL" dirty="0"/>
              <a:t>In bijna alle conflicten die in Azië, Afrika of Zuid-Amerika </a:t>
            </a:r>
            <a:r>
              <a:rPr lang="nl-NL" altLang="nl-NL" dirty="0" smtClean="0"/>
              <a:t>ontstonden, </a:t>
            </a:r>
            <a:r>
              <a:rPr lang="nl-NL" altLang="nl-NL" dirty="0"/>
              <a:t>werden de partijen gesteund en </a:t>
            </a:r>
            <a:r>
              <a:rPr lang="nl-NL" altLang="nl-NL" dirty="0" smtClean="0"/>
              <a:t>bewapend door </a:t>
            </a:r>
            <a:r>
              <a:rPr lang="nl-NL" altLang="nl-NL" dirty="0"/>
              <a:t>de VS of de Sovjet-Unie.</a:t>
            </a:r>
          </a:p>
          <a:p>
            <a:endParaRPr lang="nl-NL" altLang="nl-NL" dirty="0"/>
          </a:p>
          <a:p>
            <a:r>
              <a:rPr lang="nl-NL" altLang="nl-NL" dirty="0"/>
              <a:t>Nergens kwam het tot een directe confrontatie </a:t>
            </a:r>
            <a:r>
              <a:rPr lang="nl-NL" altLang="nl-NL" dirty="0" smtClean="0"/>
              <a:t>van de legers </a:t>
            </a:r>
            <a:r>
              <a:rPr lang="nl-NL" altLang="nl-NL" dirty="0"/>
              <a:t>van </a:t>
            </a:r>
            <a:r>
              <a:rPr lang="nl-NL" altLang="nl-NL" dirty="0" smtClean="0"/>
              <a:t>de Sovjet-Unie </a:t>
            </a:r>
            <a:r>
              <a:rPr lang="nl-NL" altLang="nl-NL" dirty="0"/>
              <a:t>(en China) en de VS</a:t>
            </a:r>
            <a:r>
              <a:rPr lang="nl-NL" altLang="nl-NL" dirty="0" smtClean="0"/>
              <a:t>.</a:t>
            </a:r>
            <a:endParaRPr lang="nl-NL" alt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Koude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Oorlog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buiten</a:t>
            </a:r>
            <a:r>
              <a:rPr lang="en-US" altLang="nl-NL" sz="2800" dirty="0" smtClean="0"/>
              <a:t> Europa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41071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3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/>
              <a:t>In 1949 werd China </a:t>
            </a:r>
            <a:r>
              <a:rPr lang="nl-NL" altLang="nl-NL" dirty="0" smtClean="0"/>
              <a:t>na een bloedige burgeroorlog communistisch onder leiding van Mao </a:t>
            </a:r>
            <a:r>
              <a:rPr lang="nl-NL" altLang="nl-NL" dirty="0"/>
              <a:t>Zedong</a:t>
            </a:r>
            <a:r>
              <a:rPr lang="nl-NL" altLang="nl-NL" dirty="0" smtClean="0"/>
              <a:t>.</a:t>
            </a:r>
            <a:endParaRPr lang="nl-NL" altLang="nl-NL" dirty="0"/>
          </a:p>
          <a:p>
            <a:endParaRPr lang="nl-NL" altLang="nl-NL" dirty="0" smtClean="0"/>
          </a:p>
          <a:p>
            <a:r>
              <a:rPr lang="nl-NL" altLang="nl-NL" dirty="0" smtClean="0"/>
              <a:t>In 1950 startte de </a:t>
            </a:r>
            <a:r>
              <a:rPr lang="nl-NL" altLang="nl-NL" dirty="0" smtClean="0">
                <a:solidFill>
                  <a:srgbClr val="00B0F0"/>
                </a:solidFill>
              </a:rPr>
              <a:t>Korea-oorlog</a:t>
            </a:r>
            <a:r>
              <a:rPr lang="nl-NL" altLang="nl-NL" dirty="0" smtClean="0"/>
              <a:t>: oorlog tussen het communistische Noord-Korea en het kapitalistische Zuid-Korea (1950-1953); de Sovjet-Unie en China steunden Noord-Korea, de VS vochten mee aan de kant van Zuid-Korea.</a:t>
            </a:r>
          </a:p>
          <a:p>
            <a:endParaRPr lang="nl-NL" alt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China </a:t>
            </a:r>
            <a:r>
              <a:rPr lang="en-US" altLang="nl-NL" sz="2800" dirty="0" err="1" smtClean="0"/>
              <a:t>en</a:t>
            </a:r>
            <a:r>
              <a:rPr lang="en-US" altLang="nl-NL" sz="2800" dirty="0" smtClean="0"/>
              <a:t> de Korea-</a:t>
            </a:r>
            <a:r>
              <a:rPr lang="en-US" altLang="nl-NL" sz="2800" dirty="0" err="1" smtClean="0"/>
              <a:t>oorlog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102510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4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>
                <a:solidFill>
                  <a:schemeClr val="tx2"/>
                </a:solidFill>
              </a:rPr>
              <a:t>Vanaf </a:t>
            </a:r>
            <a:r>
              <a:rPr lang="nl-NL" altLang="nl-NL" dirty="0" smtClean="0">
                <a:solidFill>
                  <a:schemeClr val="tx2"/>
                </a:solidFill>
              </a:rPr>
              <a:t>1965 de </a:t>
            </a:r>
            <a:r>
              <a:rPr lang="nl-NL" altLang="nl-NL" dirty="0" smtClean="0">
                <a:solidFill>
                  <a:srgbClr val="00B0F0"/>
                </a:solidFill>
              </a:rPr>
              <a:t>Vietnamoorlog</a:t>
            </a:r>
            <a:r>
              <a:rPr lang="nl-NL" altLang="nl-NL" dirty="0" smtClean="0"/>
              <a:t>: oorlog tussen het communistische Noord-Vietnam en het kapitalistische Zuid-Vietnam (1965-1975</a:t>
            </a:r>
            <a:r>
              <a:rPr lang="nl-NL" altLang="nl-NL" dirty="0"/>
              <a:t>); </a:t>
            </a:r>
            <a:r>
              <a:rPr lang="nl-NL" altLang="nl-NL" dirty="0" smtClean="0"/>
              <a:t>de </a:t>
            </a:r>
            <a:r>
              <a:rPr lang="nl-NL" altLang="nl-NL" dirty="0"/>
              <a:t>Sovjet-Unie </a:t>
            </a:r>
            <a:r>
              <a:rPr lang="nl-NL" altLang="nl-NL" dirty="0" smtClean="0"/>
              <a:t>en China steunden Noord-Vietnam, </a:t>
            </a:r>
            <a:r>
              <a:rPr lang="nl-NL" altLang="nl-NL" dirty="0"/>
              <a:t>de VS vochten mee aan de kant van </a:t>
            </a:r>
            <a:r>
              <a:rPr lang="nl-NL" altLang="nl-NL" dirty="0" smtClean="0"/>
              <a:t>Zuid-Vietnam.</a:t>
            </a:r>
          </a:p>
          <a:p>
            <a:endParaRPr lang="nl-NL" altLang="nl-NL" dirty="0"/>
          </a:p>
          <a:p>
            <a:r>
              <a:rPr lang="nl-NL" altLang="nl-NL" dirty="0" smtClean="0"/>
              <a:t>Achtergrond van deelname aan deze oorlogen was de </a:t>
            </a:r>
            <a:r>
              <a:rPr lang="nl-NL" altLang="nl-NL" dirty="0" smtClean="0">
                <a:solidFill>
                  <a:srgbClr val="00B0F0"/>
                </a:solidFill>
              </a:rPr>
              <a:t>dominotheorie</a:t>
            </a:r>
            <a:r>
              <a:rPr lang="nl-NL" altLang="nl-NL" dirty="0"/>
              <a:t>: Amerikaans idee dat als één land communistisch werd, de buurlanden als een rij omvallende dominostenen zouden volgen.</a:t>
            </a:r>
          </a:p>
          <a:p>
            <a:endParaRPr lang="nl-NL" altLang="nl-NL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Vietnamoorlog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en</a:t>
            </a:r>
            <a:r>
              <a:rPr lang="en-US" altLang="nl-NL" sz="2800" dirty="0" smtClean="0"/>
              <a:t> de </a:t>
            </a:r>
            <a:r>
              <a:rPr lang="en-US" altLang="nl-NL" sz="2800" dirty="0" err="1" smtClean="0"/>
              <a:t>dominotheorie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31544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5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inhoud 3"/>
          <p:cNvSpPr txBox="1">
            <a:spLocks/>
          </p:cNvSpPr>
          <p:nvPr/>
        </p:nvSpPr>
        <p:spPr bwMode="black">
          <a:xfrm>
            <a:off x="216024" y="5522317"/>
            <a:ext cx="8964488" cy="1219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4663" indent="-4730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8038" indent="-3317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152525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4605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19177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3749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1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2893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nl-NL" kern="0" dirty="0" smtClean="0"/>
              <a:t>Zuidoost-Azië rond 1970. Vietnam en Korea waren beide verdeeld geraakt in een communistisch noorden en een kapitalistisch zuiden.</a:t>
            </a:r>
            <a:endParaRPr lang="nl-NL" kern="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657" y="692696"/>
            <a:ext cx="5700686" cy="482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94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6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In 1946 was het communisme populair in </a:t>
            </a:r>
            <a:r>
              <a:rPr lang="nl-NL" altLang="nl-NL" dirty="0" smtClean="0"/>
              <a:t>Nederland (vanwege verzet tegen Duitsers en strijd van Sovjet Unie tegen Duitsland).</a:t>
            </a:r>
            <a:endParaRPr lang="nl-NL" altLang="nl-NL" dirty="0" smtClean="0"/>
          </a:p>
          <a:p>
            <a:endParaRPr lang="nl-NL" altLang="nl-NL" dirty="0" smtClean="0"/>
          </a:p>
          <a:p>
            <a:r>
              <a:rPr lang="nl-NL" altLang="nl-NL" dirty="0"/>
              <a:t>Daarna kreeg Nederland Marshallhulp en werd </a:t>
            </a:r>
            <a:r>
              <a:rPr lang="nl-NL" altLang="nl-NL" dirty="0" smtClean="0"/>
              <a:t>het lid </a:t>
            </a:r>
            <a:r>
              <a:rPr lang="nl-NL" altLang="nl-NL" dirty="0"/>
              <a:t>van de NAVO</a:t>
            </a:r>
            <a:r>
              <a:rPr lang="nl-NL" altLang="nl-NL" dirty="0" smtClean="0"/>
              <a:t>.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In de jaren 1950 heerste er een </a:t>
            </a:r>
            <a:r>
              <a:rPr lang="nl-NL" altLang="nl-NL" dirty="0" err="1" smtClean="0"/>
              <a:t>anti-communistische</a:t>
            </a:r>
            <a:r>
              <a:rPr lang="nl-NL" altLang="nl-NL" dirty="0" smtClean="0"/>
              <a:t> stemming in Nederland: veel Nederlanders </a:t>
            </a:r>
            <a:r>
              <a:rPr lang="nl-NL" altLang="nl-NL" dirty="0" smtClean="0"/>
              <a:t>bang </a:t>
            </a:r>
            <a:r>
              <a:rPr lang="nl-NL" altLang="nl-NL" dirty="0" smtClean="0"/>
              <a:t>voor het communisme en communisten </a:t>
            </a:r>
            <a:r>
              <a:rPr lang="nl-NL" altLang="nl-NL" dirty="0" smtClean="0"/>
              <a:t>als </a:t>
            </a:r>
            <a:r>
              <a:rPr lang="nl-NL" altLang="nl-NL" dirty="0" smtClean="0"/>
              <a:t>landverraders gezien.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Nederland in de </a:t>
            </a:r>
            <a:r>
              <a:rPr lang="en-US" altLang="nl-NL" sz="2800" dirty="0" err="1" smtClean="0"/>
              <a:t>jaren</a:t>
            </a:r>
            <a:r>
              <a:rPr lang="en-US" altLang="nl-NL" sz="2800" dirty="0" smtClean="0"/>
              <a:t> 1950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65488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7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In de jaren 1960 steunde de Nederlandse regering de VS. Onder de bevolking ontstond ook kritiek op de VS. </a:t>
            </a:r>
          </a:p>
          <a:p>
            <a:endParaRPr lang="nl-NL" altLang="nl-NL" dirty="0"/>
          </a:p>
          <a:p>
            <a:r>
              <a:rPr lang="nl-NL" altLang="nl-NL" dirty="0" smtClean="0"/>
              <a:t>Tussen 1967 en 1973 vonden er demonstraties plaats tegen de Vietnamoorlog.</a:t>
            </a:r>
          </a:p>
          <a:p>
            <a:endParaRPr lang="nl-NL" altLang="nl-NL" dirty="0"/>
          </a:p>
          <a:p>
            <a:r>
              <a:rPr lang="nl-NL" altLang="nl-NL" dirty="0" smtClean="0"/>
              <a:t>In 1981 en 1983 waren er grote demonstraties tegen plaatsing van Amerikaanse kernwapens in Nederland.</a:t>
            </a:r>
          </a:p>
          <a:p>
            <a:endParaRPr lang="nl-NL" altLang="nl-NL" dirty="0"/>
          </a:p>
          <a:p>
            <a:endParaRPr lang="nl-NL" altLang="nl-NL" dirty="0" smtClean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Nederland </a:t>
            </a:r>
            <a:r>
              <a:rPr lang="en-US" altLang="nl-NL" sz="2800" dirty="0" err="1" smtClean="0"/>
              <a:t>vanaf</a:t>
            </a:r>
            <a:r>
              <a:rPr lang="en-US" altLang="nl-NL" sz="2800" dirty="0" smtClean="0"/>
              <a:t> de </a:t>
            </a:r>
            <a:r>
              <a:rPr lang="en-US" altLang="nl-NL" sz="2800" dirty="0" err="1" smtClean="0"/>
              <a:t>jaren</a:t>
            </a:r>
            <a:r>
              <a:rPr lang="en-US" altLang="nl-NL" sz="2800" dirty="0" smtClean="0"/>
              <a:t> 1960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410455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8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inhoud 3"/>
          <p:cNvSpPr txBox="1">
            <a:spLocks/>
          </p:cNvSpPr>
          <p:nvPr/>
        </p:nvSpPr>
        <p:spPr bwMode="black">
          <a:xfrm>
            <a:off x="288032" y="5306293"/>
            <a:ext cx="8676456" cy="1219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4663" indent="-4730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8038" indent="-3317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152525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4605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19177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3749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1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2893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nl-NL" kern="0" dirty="0" smtClean="0"/>
              <a:t>Vietnamese kinderen zijn geraakt door </a:t>
            </a:r>
            <a:r>
              <a:rPr lang="nl-NL" kern="0" dirty="0" smtClean="0"/>
              <a:t>een bombardement </a:t>
            </a:r>
            <a:r>
              <a:rPr lang="nl-NL" kern="0" dirty="0" smtClean="0"/>
              <a:t>met napalm. Door dit soort beelden ontstond kritiek op de </a:t>
            </a:r>
            <a:r>
              <a:rPr lang="nl-NL" kern="0" smtClean="0"/>
              <a:t>Vietnam-oorlog.</a:t>
            </a:r>
            <a:endParaRPr lang="nl-NL" kern="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02" y="692696"/>
            <a:ext cx="7299995" cy="4613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1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 presentatie (blue)">
  <a:themeElements>
    <a:clrScheme name="Blauwe achtergrond met foto 1">
      <a:dk1>
        <a:srgbClr val="474747"/>
      </a:dk1>
      <a:lt1>
        <a:srgbClr val="FFFFFF"/>
      </a:lt1>
      <a:dk2>
        <a:srgbClr val="0066CC"/>
      </a:dk2>
      <a:lt2>
        <a:srgbClr val="FFFFFF"/>
      </a:lt2>
      <a:accent1>
        <a:srgbClr val="EE008C"/>
      </a:accent1>
      <a:accent2>
        <a:srgbClr val="039AD6"/>
      </a:accent2>
      <a:accent3>
        <a:srgbClr val="AAB8E2"/>
      </a:accent3>
      <a:accent4>
        <a:srgbClr val="DADADA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Blauwe achtergrond met foto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Blauwe achtergrond met foto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uwe achtergrond met foto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tte achtergrond">
  <a:themeElements>
    <a:clrScheme name="Witte achtergrond 2">
      <a:dk1>
        <a:srgbClr val="474747"/>
      </a:dk1>
      <a:lt1>
        <a:srgbClr val="FFFFFF"/>
      </a:lt1>
      <a:dk2>
        <a:srgbClr val="474747"/>
      </a:dk2>
      <a:lt2>
        <a:srgbClr val="B2B2B2"/>
      </a:lt2>
      <a:accent1>
        <a:srgbClr val="EE008C"/>
      </a:accent1>
      <a:accent2>
        <a:srgbClr val="039AD6"/>
      </a:accent2>
      <a:accent3>
        <a:srgbClr val="FFFFFF"/>
      </a:accent3>
      <a:accent4>
        <a:srgbClr val="3B3B3B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Witte achtergrond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Witte achtergrond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tte achtergrond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Witte achtergrond">
  <a:themeElements>
    <a:clrScheme name="Witte achtergrond 2">
      <a:dk1>
        <a:srgbClr val="474747"/>
      </a:dk1>
      <a:lt1>
        <a:srgbClr val="FFFFFF"/>
      </a:lt1>
      <a:dk2>
        <a:srgbClr val="474747"/>
      </a:dk2>
      <a:lt2>
        <a:srgbClr val="B2B2B2"/>
      </a:lt2>
      <a:accent1>
        <a:srgbClr val="EE008C"/>
      </a:accent1>
      <a:accent2>
        <a:srgbClr val="039AD6"/>
      </a:accent2>
      <a:accent3>
        <a:srgbClr val="FFFFFF"/>
      </a:accent3>
      <a:accent4>
        <a:srgbClr val="3B3B3B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Witte achtergrond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Witte achtergrond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tte achtergrond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 presentatie (blue)</Template>
  <TotalTime>1651</TotalTime>
  <Words>410</Words>
  <Application>Microsoft Office PowerPoint</Application>
  <PresentationFormat>Diavoorstelling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3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NU presentatie (blue)</vt:lpstr>
      <vt:lpstr>Witte achtergrond</vt:lpstr>
      <vt:lpstr>1_Witte achtergrond</vt:lpstr>
      <vt:lpstr>§5.4 Koude Oorlog ver weg en dichtbij</vt:lpstr>
      <vt:lpstr>De Koude Oorlog buiten Europa</vt:lpstr>
      <vt:lpstr>China en de Korea-oorlog</vt:lpstr>
      <vt:lpstr>De Vietnamoorlog en de dominotheorie</vt:lpstr>
      <vt:lpstr>PowerPoint-presentatie</vt:lpstr>
      <vt:lpstr>Nederland in de jaren 1950</vt:lpstr>
      <vt:lpstr>Nederland vanaf de jaren 1960</vt:lpstr>
      <vt:lpstr>PowerPoint-presentatie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Pincode Tweede Fase</dc:title>
  <dc:creator>Bernadette Hijstek</dc:creator>
  <dc:description>versie 1.0 - maart 2008</dc:description>
  <cp:lastModifiedBy>Hijstek</cp:lastModifiedBy>
  <cp:revision>329</cp:revision>
  <cp:lastPrinted>2013-03-19T08:25:20Z</cp:lastPrinted>
  <dcterms:created xsi:type="dcterms:W3CDTF">2013-03-13T12:13:36Z</dcterms:created>
  <dcterms:modified xsi:type="dcterms:W3CDTF">2017-11-14T19:48:33Z</dcterms:modified>
</cp:coreProperties>
</file>